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66" r:id="rId8"/>
    <p:sldId id="265" r:id="rId9"/>
    <p:sldId id="267" r:id="rId10"/>
    <p:sldId id="259" r:id="rId11"/>
    <p:sldId id="263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D81C-4321-4404-920F-61DD6498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95A63-AEE8-472F-AC9F-A457E34FA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3DDD4-EEC1-440B-A3C3-C0CABC9E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E35A5-6645-4D9E-BF5E-0CC73318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A879-8C88-47ED-AF27-6DEA6182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7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54AC-3CB3-4EE5-B671-0FF91769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68EF6-A6A2-48A8-91D0-6731EAD51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4A4A6-1021-4DEB-B966-6B4CD470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FD103-1950-470E-A8AF-112DC128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4FD30-6B42-4299-89A0-0D885640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6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14AA7-2B68-450B-BAE1-A2ABB03AD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E7C8A-B62D-42E4-B05C-31A5D9C56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20182-6140-4EB9-8098-0AA88D92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84B76-5226-4467-810A-405CA07A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8645D-FD39-4D47-9B6E-7057C0A9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2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F921-1EE8-45A7-81C3-4AFD8AFC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3F6BF-F7BF-406B-8416-C46346BE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41569-2374-4463-8D6F-6285146E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1011F-CF40-42F5-AC10-ED43C491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CCB68-B9D5-4E8B-AF73-6F6997AC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4354-9166-4E87-872D-0E8E88B9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B4FFF-CAD5-4246-B69B-84A023705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C1967-60B7-4297-9BC5-4E63A224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9AAAD-DB20-45F1-A51E-87BD02F0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E2C80-E267-41B8-84AD-4CDFAAA2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14C1-B888-4E4A-874E-53E1BA64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B5C9A-1977-4C54-B833-26CB4B480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4C0DC-B810-49CC-A7C9-FCB8B99FD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18DCC-7F5F-45EF-B046-3B9077C4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78998-57DC-4745-A787-48B72669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B9C70-305C-4436-94E3-F8A4E96C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8076-3920-47B9-8EDA-C480DB41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1976F-82CF-49D0-B3B9-0B73EB7B0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FA9D2-DC48-4B04-88CE-75A5E264F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448D3-145D-4016-9D62-D82E434C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9637D-2011-48B1-84DA-0AF0BE4C5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6156B-9A53-48D6-9D56-C359BACB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AC4EF-5B06-47E9-9F29-7C377DBA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84C61-2628-45DB-8754-49DD673A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5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936A-3325-4DEE-B747-80E71C11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F6951-17E1-40C5-85E0-9A8358B7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BBB24-D218-44F6-BD57-6F76A4CE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83F1D-A4CB-48A4-B371-B6797360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33278-F9BC-4597-89F5-AE1D02AC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30482-6743-4474-915C-F964A150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612A0-544E-4BF1-A67B-C38B6D6C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5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B337-C348-40E3-BAEA-206DE355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FF36-DCCD-4DF1-A49A-F3213633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37A57-5921-427B-AD85-9208F0447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F5B1D-9846-4E20-A2F4-EEAEF712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909A4-2D59-45DE-8FA9-03472CCC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A1E33-7428-417B-9F87-BBBF687A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2769-62DB-4E8C-922F-AD00D04B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056CA-AF04-4FA8-92F5-9F0C47913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DFD95-13D9-45BF-83A7-E623926F7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D7A01-34D0-4932-8C53-171FA90E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A9A4B-FD43-4341-9FE3-B2EBAD38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5A920-DEA4-48A1-B2DC-766ABE70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0B200-431F-4310-A170-8A00368D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19C0D-05F3-4A81-BC0F-AE2377B7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B3E5A-1B59-460B-B112-757826BE2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F5EE-2E1E-4E0B-81AB-B9AE539833D1}" type="datetimeFigureOut">
              <a:rPr lang="en-US" smtClean="0"/>
              <a:t>8/2/20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07F8E-B736-4487-802B-81DA2CDF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63F7C-2D63-4968-BD0D-D53B59F58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70FE-948E-49BD-9EEC-76E8C2A8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2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librarygrits.blogspot.com/2010/12/stay-young-teach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://librarygrits.blogspot.com/2010/12/stay-young-teach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s://creativecommons.org/licenses/by-nc-sa/3.0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gif"/><Relationship Id="rId9" Type="http://schemas.openxmlformats.org/officeDocument/2006/relationships/hyperlink" Target="https://creativecommons.org/licenses/by/3.0/" TargetMode="External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FECC-F3F2-4FB4-A5FC-EBE111CAB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r>
              <a:rPr lang="en-US" dirty="0"/>
              <a:t>DemonstrateGator Character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9DA69-0490-4288-9CCD-7AFD955B5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5982" y="4679006"/>
            <a:ext cx="579431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We are Respectful, We are Responsible, We are Safe,</a:t>
            </a:r>
          </a:p>
          <a:p>
            <a:r>
              <a:rPr lang="en-US" sz="2000"/>
              <a:t>in the Media Center…</a:t>
            </a:r>
            <a:endParaRPr lang="en-US" sz="2000">
              <a:cs typeface="Calibr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784A6-EE81-4A7A-BDC2-C268398CA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2" r="25458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9624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FECC-F3F2-4FB4-A5FC-EBE111CAB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r>
              <a:rPr lang="en-US" dirty="0"/>
              <a:t>Demonstrate Gator Character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9DA69-0490-4288-9CCD-7AFD955B5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0963" y="4750893"/>
            <a:ext cx="579431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We are Respectful, We are Responsible, We are Safe.</a:t>
            </a:r>
          </a:p>
          <a:p>
            <a:r>
              <a:rPr lang="en-US" sz="2000"/>
              <a:t>In the Media Center…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784A6-EE81-4A7A-BDC2-C268398CA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2" r="25458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0276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7FECC-F3F2-4FB4-A5FC-EBE111CAB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3758" y="2324733"/>
            <a:ext cx="7693247" cy="4155017"/>
          </a:xfrm>
        </p:spPr>
        <p:txBody>
          <a:bodyPr anchor="b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                      I can be a Gator Character.</a:t>
            </a:r>
            <a:br>
              <a:rPr lang="en-US" sz="3300">
                <a:cs typeface="Calibri Light"/>
              </a:rPr>
            </a:br>
            <a:br>
              <a:rPr lang="en-US" sz="3300"/>
            </a:br>
            <a:r>
              <a:rPr lang="en-US" sz="3300">
                <a:solidFill>
                  <a:schemeClr val="bg1"/>
                </a:solidFill>
              </a:rPr>
              <a:t>I can be Respectful, Responsible, and Safe in the media center. </a:t>
            </a:r>
            <a:endParaRPr lang="en-US" sz="33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784A6-EE81-4A7A-BDC2-C268398CA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8995" y="1618749"/>
            <a:ext cx="4047843" cy="22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1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8F431-D803-488F-94EC-08CEA58D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490" y="365125"/>
            <a:ext cx="10491020" cy="674176"/>
          </a:xfrm>
        </p:spPr>
        <p:txBody>
          <a:bodyPr>
            <a:norm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Guided Discovery</a:t>
            </a:r>
            <a:r>
              <a:rPr lang="en-US" sz="2000"/>
              <a:t>: Could someone tell us what we are going to learn and practice today?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D14DD0-D8E8-4562-8F8B-30723EFD2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45181"/>
              </p:ext>
            </p:extLst>
          </p:nvPr>
        </p:nvGraphicFramePr>
        <p:xfrm>
          <a:off x="811161" y="1044677"/>
          <a:ext cx="10506512" cy="333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112">
                  <a:extLst>
                    <a:ext uri="{9D8B030D-6E8A-4147-A177-3AD203B41FA5}">
                      <a16:colId xmlns:a16="http://schemas.microsoft.com/office/drawing/2014/main" val="4677703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096106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0033992"/>
                    </a:ext>
                  </a:extLst>
                </a:gridCol>
              </a:tblGrid>
              <a:tr h="49611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WE ARE RESPECTFUL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WE ARE RESPONSIBLE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WE ARE SAFE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31512"/>
                  </a:ext>
                </a:extLst>
              </a:tr>
              <a:tr h="163010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Enter, move, &amp; speak quietly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Use good manners 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/>
                        <a:t>Listen actively and avoid disrupting lessons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lang="en-US"/>
                        <a:t>Practice patience- wait for your turn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lang="en-US"/>
                        <a:t>Speak with appropriate language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/>
                    </a:p>
                    <a:p>
                      <a:pPr marL="342900" indent="-342900">
                        <a:buAutoNum type="arabicPeriod"/>
                      </a:pPr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/>
                        <a:t>Follow circulation procedures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/>
                        <a:t>Use shelf markers correctly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/>
                        <a:t>Return books and checkout every week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/>
                        <a:t>Clean up, push in chairs, throw away mess and trash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lang="en-US"/>
                        <a:t>Drop or return books into the book drop slot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Walk at all times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lang="en-US" dirty="0"/>
                        <a:t>Keep hands and feet off the cords and wires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Pick up fallen books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lang="en-US" dirty="0"/>
                        <a:t>Stay in your Seat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lang="en-US" dirty="0"/>
                        <a:t>Keep the legs of your chair on the floor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lang="en-US" dirty="0"/>
                        <a:t>Go to approved websites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6071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D86EDC4-89E4-4992-846F-43B02E5268AA}"/>
              </a:ext>
            </a:extLst>
          </p:cNvPr>
          <p:cNvSpPr txBox="1"/>
          <p:nvPr/>
        </p:nvSpPr>
        <p:spPr>
          <a:xfrm>
            <a:off x="1138946" y="6858000"/>
            <a:ext cx="10796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____________________________ ________________________________________________________________</a:t>
            </a:r>
          </a:p>
          <a:p>
            <a:pPr algn="r"/>
            <a:endParaRPr lang="en-US"/>
          </a:p>
          <a:p>
            <a:pPr algn="r"/>
            <a:r>
              <a:rPr lang="en-US"/>
              <a:t>____________________________________________________________________________________________</a:t>
            </a:r>
          </a:p>
          <a:p>
            <a:pPr algn="r"/>
            <a:endParaRPr lang="en-US"/>
          </a:p>
          <a:p>
            <a:pPr algn="r"/>
            <a:r>
              <a:rPr lang="en-US"/>
              <a:t>____________________________________________________________________________________________</a:t>
            </a:r>
          </a:p>
          <a:p>
            <a:pPr algn="r"/>
            <a:endParaRPr lang="en-US"/>
          </a:p>
          <a:p>
            <a:pPr algn="r"/>
            <a:r>
              <a:rPr lang="en-US"/>
              <a:t>____________________________________________________________________________________________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1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3D58-2619-4D06-9ACD-ECBD0D5C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6374" cy="1350143"/>
          </a:xfrm>
        </p:spPr>
        <p:txBody>
          <a:bodyPr/>
          <a:lstStyle/>
          <a:p>
            <a:r>
              <a:rPr lang="en-US">
                <a:cs typeface="Calibri Light"/>
              </a:rPr>
              <a:t>How are Gators </a:t>
            </a:r>
            <a:r>
              <a:rPr lang="en-US" b="1">
                <a:cs typeface="Calibri Light"/>
              </a:rPr>
              <a:t>Respectful </a:t>
            </a:r>
            <a:r>
              <a:rPr lang="en-US">
                <a:cs typeface="Calibri Light"/>
              </a:rPr>
              <a:t>in the Media Center?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35B4527-11CF-4FBD-AEA6-48003320F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459" y="1572420"/>
            <a:ext cx="4443566" cy="29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1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1D1D-39E1-4B51-83B4-8A3372E4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365125"/>
            <a:ext cx="11461954" cy="1350143"/>
          </a:xfrm>
        </p:spPr>
        <p:txBody>
          <a:bodyPr/>
          <a:lstStyle/>
          <a:p>
            <a:r>
              <a:rPr lang="en-US">
                <a:cs typeface="Calibri Light"/>
              </a:rPr>
              <a:t>How are Gators </a:t>
            </a:r>
            <a:r>
              <a:rPr lang="en-US" b="1">
                <a:cs typeface="Calibri Light"/>
              </a:rPr>
              <a:t>Responsible</a:t>
            </a:r>
            <a:r>
              <a:rPr lang="en-US">
                <a:cs typeface="Calibri Light"/>
              </a:rPr>
              <a:t> In the Media Center?</a:t>
            </a:r>
            <a:endParaRPr lang="en-US"/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4EE6237-C2CA-416D-8361-E3EC6F9BEA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3256" y="2283005"/>
            <a:ext cx="4721634" cy="30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2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9937-7A47-47AC-BD4E-1D01F613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are Gators </a:t>
            </a:r>
            <a:r>
              <a:rPr lang="en-US" b="1">
                <a:cs typeface="Calibri Light"/>
              </a:rPr>
              <a:t>Safe</a:t>
            </a:r>
            <a:r>
              <a:rPr lang="en-US">
                <a:cs typeface="Calibri Light"/>
              </a:rPr>
              <a:t> in the Media Center?</a:t>
            </a:r>
            <a:endParaRPr lang="en-US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63DB39-8D95-47DB-8AB4-0974C01A0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15" y="1748417"/>
            <a:ext cx="4574458" cy="31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4AB79-3ED1-44CA-B726-94EEA6C65396}"/>
              </a:ext>
            </a:extLst>
          </p:cNvPr>
          <p:cNvSpPr/>
          <p:nvPr/>
        </p:nvSpPr>
        <p:spPr>
          <a:xfrm>
            <a:off x="647350" y="441439"/>
            <a:ext cx="108972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Describe DEMONSTRATING GATOR CHARACTER in the media center:  ____________________________________________________________________________________________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/>
              <a:t>____________________________________________________________________________________________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/>
              <a:t>____________________________________________________________________________________________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/>
              <a:t>____________________________________________________________________________________________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70A08B-EE1D-43A4-9264-2135150011EA}"/>
              </a:ext>
            </a:extLst>
          </p:cNvPr>
          <p:cNvSpPr/>
          <p:nvPr/>
        </p:nvSpPr>
        <p:spPr>
          <a:xfrm rot="19440000">
            <a:off x="-77361" y="3851225"/>
            <a:ext cx="4460965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>
                  <a:solidFill>
                    <a:srgbClr val="70AD47"/>
                  </a:solidFill>
                </a:ln>
                <a:solidFill>
                  <a:schemeClr val="accent4"/>
                </a:solidFill>
                <a:cs typeface="Calibri"/>
              </a:rPr>
              <a:t>Demonstrating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AAC31-B081-466F-AA82-E1889D45D2AD}"/>
              </a:ext>
            </a:extLst>
          </p:cNvPr>
          <p:cNvSpPr txBox="1"/>
          <p:nvPr/>
        </p:nvSpPr>
        <p:spPr>
          <a:xfrm>
            <a:off x="3815911" y="3803391"/>
            <a:ext cx="785209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Demonstrate examples of NOT following expectations</a:t>
            </a:r>
          </a:p>
          <a:p>
            <a:pPr marL="342900" indent="-342900">
              <a:buAutoNum type="arabicParenR"/>
            </a:pPr>
            <a:r>
              <a:rPr lang="en-US"/>
              <a:t>NOT A RESPECTFUL GATOR</a:t>
            </a:r>
          </a:p>
          <a:p>
            <a:pPr marL="342900" indent="-342900">
              <a:buAutoNum type="arabicParenR"/>
            </a:pPr>
            <a:r>
              <a:rPr lang="en-US"/>
              <a:t>NOT A RESPONSIBLE GATOR</a:t>
            </a:r>
          </a:p>
          <a:p>
            <a:pPr marL="342900" indent="-342900">
              <a:buAutoNum type="arabicParenR"/>
            </a:pPr>
            <a:r>
              <a:rPr lang="en-US"/>
              <a:t>NOT A SAFE GATOR</a:t>
            </a: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2E926D-B940-4AF8-83EF-34999D0DB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11731" y="2708694"/>
            <a:ext cx="2592385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32352-AAA9-4362-9497-01AE931BF1EB}"/>
              </a:ext>
            </a:extLst>
          </p:cNvPr>
          <p:cNvSpPr txBox="1"/>
          <p:nvPr/>
        </p:nvSpPr>
        <p:spPr>
          <a:xfrm>
            <a:off x="8912525" y="6823494"/>
            <a:ext cx="25908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3"/>
              </a:rPr>
              <a:t>CC BY-NC</a:t>
            </a:r>
            <a:r>
              <a:rPr lang="en-US"/>
              <a:t>.</a:t>
            </a:r>
          </a:p>
        </p:txBody>
      </p:sp>
      <p:pic>
        <p:nvPicPr>
          <p:cNvPr id="13" name="Picture 1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7EAB8A76-ED01-408C-8043-E5C58EAE5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20000">
            <a:off x="7070516" y="4428047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6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4AB79-3ED1-44CA-B726-94EEA6C65396}"/>
              </a:ext>
            </a:extLst>
          </p:cNvPr>
          <p:cNvSpPr/>
          <p:nvPr/>
        </p:nvSpPr>
        <p:spPr>
          <a:xfrm>
            <a:off x="647350" y="441439"/>
            <a:ext cx="10897299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/>
              <a:t> Choose a couple of students to show how to be a Gator Character in the LMC.   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70A08B-EE1D-43A4-9264-2135150011EA}"/>
              </a:ext>
            </a:extLst>
          </p:cNvPr>
          <p:cNvSpPr/>
          <p:nvPr/>
        </p:nvSpPr>
        <p:spPr>
          <a:xfrm rot="20038512">
            <a:off x="247685" y="3545255"/>
            <a:ext cx="3408305" cy="1046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</a:rPr>
              <a:t>MODELING</a:t>
            </a:r>
          </a:p>
          <a:p>
            <a:pPr algn="ctr"/>
            <a:endParaRPr lang="en-US" sz="800" b="1">
              <a:ln>
                <a:solidFill>
                  <a:schemeClr val="accent6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AAC31-B081-466F-AA82-E1889D45D2AD}"/>
              </a:ext>
            </a:extLst>
          </p:cNvPr>
          <p:cNvSpPr txBox="1"/>
          <p:nvPr/>
        </p:nvSpPr>
        <p:spPr>
          <a:xfrm>
            <a:off x="3815911" y="3803391"/>
            <a:ext cx="483285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Model examples of NOT following expectations</a:t>
            </a:r>
          </a:p>
          <a:p>
            <a:pPr marL="342900" indent="-342900">
              <a:buAutoNum type="arabicParenR"/>
            </a:pPr>
            <a:r>
              <a:rPr lang="en-US"/>
              <a:t>A RESPECTFUL GATOR</a:t>
            </a:r>
            <a:endParaRPr lang="en-US">
              <a:cs typeface="Calibri"/>
            </a:endParaRPr>
          </a:p>
          <a:p>
            <a:pPr marL="342900" indent="-342900">
              <a:buAutoNum type="arabicParenR"/>
            </a:pPr>
            <a:r>
              <a:rPr lang="en-US"/>
              <a:t> A RESPONSIBLE GATOR</a:t>
            </a:r>
            <a:endParaRPr lang="en-US">
              <a:cs typeface="Calibri" panose="020F0502020204030204"/>
            </a:endParaRPr>
          </a:p>
          <a:p>
            <a:pPr marL="342900" indent="-342900">
              <a:buAutoNum type="arabicParenR"/>
            </a:pPr>
            <a:r>
              <a:rPr lang="en-US"/>
              <a:t> A SAFE GATOR</a:t>
            </a:r>
            <a:endParaRPr lang="en-US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32352-AAA9-4362-9497-01AE931BF1EB}"/>
              </a:ext>
            </a:extLst>
          </p:cNvPr>
          <p:cNvSpPr txBox="1"/>
          <p:nvPr/>
        </p:nvSpPr>
        <p:spPr>
          <a:xfrm>
            <a:off x="8912525" y="6823494"/>
            <a:ext cx="25908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2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3"/>
              </a:rPr>
              <a:t>CC BY-NC</a:t>
            </a:r>
            <a:r>
              <a:rPr lang="en-US"/>
              <a:t>.</a:t>
            </a:r>
          </a:p>
        </p:txBody>
      </p:sp>
      <p:pic>
        <p:nvPicPr>
          <p:cNvPr id="6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EFA1023-A3D6-41FE-9C89-5405024BE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21306" y="3125268"/>
            <a:ext cx="2743200" cy="2821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DFE5FF-7ACE-4A02-A25C-974F3BA72C47}"/>
              </a:ext>
            </a:extLst>
          </p:cNvPr>
          <p:cNvSpPr txBox="1"/>
          <p:nvPr/>
        </p:nvSpPr>
        <p:spPr>
          <a:xfrm>
            <a:off x="8721306" y="5947345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11" name="Picture 11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926E955-498C-4B84-8AA3-C7CAE99DE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60000">
            <a:off x="4928289" y="1178764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8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DE0D-D689-430B-909A-A0D000A3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400000">
            <a:off x="-319211" y="610898"/>
            <a:ext cx="2162356" cy="3622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>
                <a:highlight>
                  <a:srgbClr val="00FF00"/>
                </a:highlight>
                <a:cs typeface="Calibri Light"/>
              </a:rPr>
              <a:t>Recap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2A41-18FF-44CB-82A5-960D3989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0" y="359134"/>
            <a:ext cx="11220090" cy="17346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>
                <a:highlight>
                  <a:srgbClr val="FFFF00"/>
                </a:highlight>
                <a:cs typeface="Calibri" panose="020F0502020204030204"/>
              </a:rPr>
              <a:t>Tell us what, </a:t>
            </a:r>
            <a:r>
              <a:rPr lang="en-US" b="1">
                <a:highlight>
                  <a:srgbClr val="FFFF00"/>
                </a:highlight>
                <a:cs typeface="Calibri" panose="020F0502020204030204"/>
              </a:rPr>
              <a:t>"Respectful, Responsible, and Safe... in the media center during a fire drill.</a:t>
            </a:r>
            <a:endParaRPr lang="en-US">
              <a:highlight>
                <a:srgbClr val="FFFF00"/>
              </a:highlight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Looks                                        Feels                                      Sounds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8BBAB1-3677-4189-818B-D31D0C11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193" y="1361371"/>
            <a:ext cx="1305465" cy="742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85EA0F-4EB8-42F8-9F5B-0AB1B7654A76}"/>
              </a:ext>
            </a:extLst>
          </p:cNvPr>
          <p:cNvSpPr txBox="1"/>
          <p:nvPr/>
        </p:nvSpPr>
        <p:spPr>
          <a:xfrm>
            <a:off x="4724400" y="4202113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27CE51F-5D0C-4A30-BDAC-7EB4E67E5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20401" y="1245733"/>
            <a:ext cx="802259" cy="987854"/>
          </a:xfrm>
          <a:prstGeom prst="rect">
            <a:avLst/>
          </a:prstGeom>
        </p:spPr>
      </p:pic>
      <p:pic>
        <p:nvPicPr>
          <p:cNvPr id="13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98B086A8-140D-4103-A6D3-BA4A4872E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0967" y="918725"/>
            <a:ext cx="1061050" cy="1052399"/>
          </a:xfrm>
          <a:prstGeom prst="rect">
            <a:avLst/>
          </a:prstGeom>
        </p:spPr>
      </p:pic>
      <p:pic>
        <p:nvPicPr>
          <p:cNvPr id="17" name="Picture 17" descr="A group of people standing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id="{01097335-71CF-4834-9412-24B34E8BD3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721" y="4788810"/>
            <a:ext cx="3188898" cy="1996152"/>
          </a:xfrm>
          <a:prstGeom prst="rect">
            <a:avLst/>
          </a:prstGeom>
        </p:spPr>
      </p:pic>
      <p:pic>
        <p:nvPicPr>
          <p:cNvPr id="19" name="Picture 19" descr="A picture containing person, child, road, floor&#10;&#10;Description generated with very high confidence">
            <a:extLst>
              <a:ext uri="{FF2B5EF4-FFF2-40B4-BE49-F238E27FC236}">
                <a16:creationId xmlns:a16="http://schemas.microsoft.com/office/drawing/2014/main" id="{651038E8-161E-4A05-B875-572DCC13B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1759" y="5001368"/>
            <a:ext cx="2743200" cy="1858585"/>
          </a:xfrm>
          <a:prstGeom prst="rect">
            <a:avLst/>
          </a:prstGeom>
        </p:spPr>
      </p:pic>
      <p:pic>
        <p:nvPicPr>
          <p:cNvPr id="23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EDBBDF4E-1421-4852-A5A8-7E831EC440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0965" y="3653288"/>
            <a:ext cx="2053088" cy="1995578"/>
          </a:xfrm>
          <a:prstGeom prst="rect">
            <a:avLst/>
          </a:prstGeom>
        </p:spPr>
      </p:pic>
      <p:pic>
        <p:nvPicPr>
          <p:cNvPr id="27" name="Picture 27" descr="A close up of a sign&#10;&#10;Description generated with high confidence">
            <a:extLst>
              <a:ext uri="{FF2B5EF4-FFF2-40B4-BE49-F238E27FC236}">
                <a16:creationId xmlns:a16="http://schemas.microsoft.com/office/drawing/2014/main" id="{C1CC0DC5-4FA4-4790-80BD-189272A74C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9985" y="2382602"/>
            <a:ext cx="2685691" cy="1273286"/>
          </a:xfrm>
          <a:prstGeom prst="rect">
            <a:avLst/>
          </a:prstGeom>
        </p:spPr>
      </p:pic>
      <p:pic>
        <p:nvPicPr>
          <p:cNvPr id="29" name="Picture 29" descr="A close up of a logo&#10;&#10;Description generated with high confidence">
            <a:extLst>
              <a:ext uri="{FF2B5EF4-FFF2-40B4-BE49-F238E27FC236}">
                <a16:creationId xmlns:a16="http://schemas.microsoft.com/office/drawing/2014/main" id="{05A09664-65D0-46BF-9903-2C07AB3451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5758" y="2533982"/>
            <a:ext cx="2743200" cy="2048827"/>
          </a:xfrm>
          <a:prstGeom prst="rect">
            <a:avLst/>
          </a:prstGeom>
        </p:spPr>
      </p:pic>
      <p:pic>
        <p:nvPicPr>
          <p:cNvPr id="31" name="Picture 3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6347AA2-61A5-46B8-AEFB-C29B50EC0F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97947" y="2028646"/>
            <a:ext cx="1751162" cy="1765539"/>
          </a:xfrm>
          <a:prstGeom prst="rect">
            <a:avLst/>
          </a:prstGeom>
        </p:spPr>
      </p:pic>
      <p:pic>
        <p:nvPicPr>
          <p:cNvPr id="35" name="Picture 35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CA0F23FE-76C1-4E2C-B806-08324FE20C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2250" y="5505809"/>
            <a:ext cx="1909314" cy="1439174"/>
          </a:xfrm>
          <a:prstGeom prst="rect">
            <a:avLst/>
          </a:prstGeom>
        </p:spPr>
      </p:pic>
      <p:pic>
        <p:nvPicPr>
          <p:cNvPr id="39" name="Picture 39">
            <a:extLst>
              <a:ext uri="{FF2B5EF4-FFF2-40B4-BE49-F238E27FC236}">
                <a16:creationId xmlns:a16="http://schemas.microsoft.com/office/drawing/2014/main" id="{AAB3B5BB-49B6-46DA-BC9E-F0C01430B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84098" y="4517366"/>
            <a:ext cx="1693653" cy="1963948"/>
          </a:xfrm>
          <a:prstGeom prst="rect">
            <a:avLst/>
          </a:prstGeom>
        </p:spPr>
      </p:pic>
      <p:pic>
        <p:nvPicPr>
          <p:cNvPr id="43" name="Picture 43" descr="A sign on a newspaper&#10;&#10;Description generated with high confidence">
            <a:extLst>
              <a:ext uri="{FF2B5EF4-FFF2-40B4-BE49-F238E27FC236}">
                <a16:creationId xmlns:a16="http://schemas.microsoft.com/office/drawing/2014/main" id="{364938AC-3342-49D8-ADEE-EDDA596538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6000" y="1792947"/>
            <a:ext cx="1847850" cy="2466975"/>
          </a:xfrm>
          <a:prstGeom prst="rect">
            <a:avLst/>
          </a:prstGeom>
        </p:spPr>
      </p:pic>
      <p:pic>
        <p:nvPicPr>
          <p:cNvPr id="45" name="Picture 45">
            <a:extLst>
              <a:ext uri="{FF2B5EF4-FFF2-40B4-BE49-F238E27FC236}">
                <a16:creationId xmlns:a16="http://schemas.microsoft.com/office/drawing/2014/main" id="{94E94255-5DB0-4037-AC69-0AEBB6C8E8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21615" y="4481513"/>
            <a:ext cx="1857375" cy="2466975"/>
          </a:xfrm>
          <a:prstGeom prst="rect">
            <a:avLst/>
          </a:prstGeom>
        </p:spPr>
      </p:pic>
      <p:pic>
        <p:nvPicPr>
          <p:cNvPr id="47" name="Picture 4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03393F0-2A02-430D-B892-149EF3CD32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3645" y="244370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6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C28A43FA41A488B8CF6E23F077AF1" ma:contentTypeVersion="17" ma:contentTypeDescription="Create a new document." ma:contentTypeScope="" ma:versionID="1c7e9a172a9b4e933a34a8ac58441f6a">
  <xsd:schema xmlns:xsd="http://www.w3.org/2001/XMLSchema" xmlns:xs="http://www.w3.org/2001/XMLSchema" xmlns:p="http://schemas.microsoft.com/office/2006/metadata/properties" xmlns:ns1="http://schemas.microsoft.com/sharepoint/v3" xmlns:ns3="a2efdadc-d3ba-4d2a-9dc8-42201f4b34d8" xmlns:ns4="02d65ac7-d974-49ee-a0d4-edaf2165d3d7" targetNamespace="http://schemas.microsoft.com/office/2006/metadata/properties" ma:root="true" ma:fieldsID="a2ccd7ff41b2fb962c71a26f5d4dfe49" ns1:_="" ns3:_="" ns4:_="">
    <xsd:import namespace="http://schemas.microsoft.com/sharepoint/v3"/>
    <xsd:import namespace="a2efdadc-d3ba-4d2a-9dc8-42201f4b34d8"/>
    <xsd:import namespace="02d65ac7-d974-49ee-a0d4-edaf2165d3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fdadc-d3ba-4d2a-9dc8-42201f4b34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65ac7-d974-49ee-a0d4-edaf2165d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03768E-6BDD-4CBB-A780-D15A49AAF7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5E067F-FDB9-4766-B3C2-BB479C43274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a2efdadc-d3ba-4d2a-9dc8-42201f4b34d8"/>
    <ds:schemaRef ds:uri="02d65ac7-d974-49ee-a0d4-edaf2165d3d7"/>
  </ds:schemaRefs>
</ds:datastoreItem>
</file>

<file path=customXml/itemProps3.xml><?xml version="1.0" encoding="utf-8"?>
<ds:datastoreItem xmlns:ds="http://schemas.openxmlformats.org/officeDocument/2006/customXml" ds:itemID="{A61FF773-C113-4F64-A0B2-C388E881231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DemonstrateGator Character</vt:lpstr>
      <vt:lpstr>                      I can be a Gator Character.  I can be Respectful, Responsible, and Safe in the media center. </vt:lpstr>
      <vt:lpstr>Guided Discovery: Could someone tell us what we are going to learn and practice today?</vt:lpstr>
      <vt:lpstr>How are Gators Respectful in the Media Center?</vt:lpstr>
      <vt:lpstr>How are Gators Responsible In the Media Center?</vt:lpstr>
      <vt:lpstr>How are Gators Safe in the Media Center?</vt:lpstr>
      <vt:lpstr>PowerPoint Presentation</vt:lpstr>
      <vt:lpstr>PowerPoint Presentation</vt:lpstr>
      <vt:lpstr>Recap Discussion</vt:lpstr>
      <vt:lpstr>Demonstrate Gator Character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be a Gator Character. I can be respectful, responsible, and safe. </dc:title>
  <dc:creator>Hooks, Donielle</dc:creator>
  <cp:lastModifiedBy>Hooks, Donielle</cp:lastModifiedBy>
  <cp:revision>3</cp:revision>
  <dcterms:created xsi:type="dcterms:W3CDTF">2019-08-04T16:26:37Z</dcterms:created>
  <dcterms:modified xsi:type="dcterms:W3CDTF">2020-08-03T01:56:30Z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0x0101003A0C28A43FA41A488B8CF6E23F077AF1</vt:lpwstr>
  </property>
</Properties>
</file>